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EBD"/>
    <a:srgbClr val="FFFF99"/>
    <a:srgbClr val="CCFFCC"/>
    <a:srgbClr val="DEFFBD"/>
    <a:srgbClr val="CCFF99"/>
    <a:srgbClr val="AFF779"/>
    <a:srgbClr val="81B4FF"/>
    <a:srgbClr val="CCFFFF"/>
    <a:srgbClr val="FFCC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46" d="100"/>
          <a:sy n="46" d="100"/>
        </p:scale>
        <p:origin x="58" y="8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33B8-F682-49F0-B7D2-BE1C2ADC392C}" type="datetimeFigureOut">
              <a:rPr lang="sl-SI" smtClean="0"/>
              <a:t>1. 04. 2020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8EB8-6B58-4F51-988F-17E7AD11047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52241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33B8-F682-49F0-B7D2-BE1C2ADC392C}" type="datetimeFigureOut">
              <a:rPr lang="sl-SI" smtClean="0"/>
              <a:t>1. 04. 2020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8EB8-6B58-4F51-988F-17E7AD11047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85463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33B8-F682-49F0-B7D2-BE1C2ADC392C}" type="datetimeFigureOut">
              <a:rPr lang="sl-SI" smtClean="0"/>
              <a:t>1. 04. 2020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8EB8-6B58-4F51-988F-17E7AD11047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66376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33B8-F682-49F0-B7D2-BE1C2ADC392C}" type="datetimeFigureOut">
              <a:rPr lang="sl-SI" smtClean="0"/>
              <a:t>1. 04. 2020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8EB8-6B58-4F51-988F-17E7AD11047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52703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33B8-F682-49F0-B7D2-BE1C2ADC392C}" type="datetimeFigureOut">
              <a:rPr lang="sl-SI" smtClean="0"/>
              <a:t>1. 04. 2020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8EB8-6B58-4F51-988F-17E7AD11047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98513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33B8-F682-49F0-B7D2-BE1C2ADC392C}" type="datetimeFigureOut">
              <a:rPr lang="sl-SI" smtClean="0"/>
              <a:t>1. 04. 2020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8EB8-6B58-4F51-988F-17E7AD11047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37221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33B8-F682-49F0-B7D2-BE1C2ADC392C}" type="datetimeFigureOut">
              <a:rPr lang="sl-SI" smtClean="0"/>
              <a:t>1. 04. 2020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8EB8-6B58-4F51-988F-17E7AD11047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08404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33B8-F682-49F0-B7D2-BE1C2ADC392C}" type="datetimeFigureOut">
              <a:rPr lang="sl-SI" smtClean="0"/>
              <a:t>1. 04. 2020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8EB8-6B58-4F51-988F-17E7AD11047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86531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33B8-F682-49F0-B7D2-BE1C2ADC392C}" type="datetimeFigureOut">
              <a:rPr lang="sl-SI" smtClean="0"/>
              <a:t>1. 04. 2020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8EB8-6B58-4F51-988F-17E7AD11047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84047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33B8-F682-49F0-B7D2-BE1C2ADC392C}" type="datetimeFigureOut">
              <a:rPr lang="sl-SI" smtClean="0"/>
              <a:t>1. 04. 2020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8EB8-6B58-4F51-988F-17E7AD11047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30469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33B8-F682-49F0-B7D2-BE1C2ADC392C}" type="datetimeFigureOut">
              <a:rPr lang="sl-SI" smtClean="0"/>
              <a:t>1. 04. 2020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8EB8-6B58-4F51-988F-17E7AD11047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96497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033B8-F682-49F0-B7D2-BE1C2ADC392C}" type="datetimeFigureOut">
              <a:rPr lang="sl-SI" smtClean="0"/>
              <a:t>1. 04. 2020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18EB8-6B58-4F51-988F-17E7AD11047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34201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dc.gov/coronavirus/2019-ncov/prepare/managing-stress-anxiety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57251" y="2422541"/>
            <a:ext cx="9144000" cy="2387600"/>
          </a:xfrm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sl-SI" dirty="0" smtClean="0"/>
              <a:t>Moj otrok in tesnoba: </a:t>
            </a:r>
            <a:br>
              <a:rPr lang="sl-SI" dirty="0" smtClean="0"/>
            </a:br>
            <a:r>
              <a:rPr lang="sl-SI" dirty="0" smtClean="0"/>
              <a:t>Na kaj moram biti pozoren?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770909" y="4948700"/>
            <a:ext cx="9144000" cy="1655762"/>
          </a:xfrm>
        </p:spPr>
        <p:txBody>
          <a:bodyPr>
            <a:normAutofit fontScale="77500" lnSpcReduction="20000"/>
          </a:bodyPr>
          <a:lstStyle/>
          <a:p>
            <a:pPr algn="r"/>
            <a:endParaRPr lang="sl-SI" dirty="0" smtClean="0"/>
          </a:p>
          <a:p>
            <a:pPr algn="r"/>
            <a:endParaRPr lang="sl-SI" dirty="0"/>
          </a:p>
          <a:p>
            <a:pPr algn="r"/>
            <a:endParaRPr lang="sl-SI" dirty="0" smtClean="0"/>
          </a:p>
          <a:p>
            <a:pPr algn="r"/>
            <a:r>
              <a:rPr lang="sl-SI" dirty="0" smtClean="0"/>
              <a:t>Pripravila: Svetovalna </a:t>
            </a:r>
            <a:r>
              <a:rPr lang="sl-SI" dirty="0" smtClean="0"/>
              <a:t>služba II</a:t>
            </a:r>
            <a:r>
              <a:rPr lang="sl-SI" dirty="0" smtClean="0"/>
              <a:t>. OŠ </a:t>
            </a:r>
            <a:r>
              <a:rPr lang="sl-SI" dirty="0" smtClean="0"/>
              <a:t>Žalec,</a:t>
            </a:r>
          </a:p>
          <a:p>
            <a:pPr algn="r"/>
            <a:r>
              <a:rPr lang="sl-SI" dirty="0" smtClean="0"/>
              <a:t>Marec 2020</a:t>
            </a:r>
            <a:endParaRPr lang="sl-SI" dirty="0"/>
          </a:p>
        </p:txBody>
      </p:sp>
      <p:pic>
        <p:nvPicPr>
          <p:cNvPr id="4" name="Slika 3" descr="C:\Users\Admin\AppData\Local\Temp\Temp1_Logotip.zip\LOGOTIP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97" t="15385" r="13461" b="20513"/>
          <a:stretch/>
        </p:blipFill>
        <p:spPr bwMode="auto">
          <a:xfrm>
            <a:off x="4786399" y="332510"/>
            <a:ext cx="1863783" cy="138620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96698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lak 3"/>
          <p:cNvSpPr/>
          <p:nvPr/>
        </p:nvSpPr>
        <p:spPr>
          <a:xfrm>
            <a:off x="216132" y="415636"/>
            <a:ext cx="11737570" cy="6101542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400" dirty="0" smtClean="0">
                <a:solidFill>
                  <a:schemeClr val="tx1"/>
                </a:solidFill>
              </a:rPr>
              <a:t>Vsak otrok se odziva na stresne dogodke na svoj način, v nadaljevanju je naštetih nekaj najpogostejših.</a:t>
            </a:r>
            <a:endParaRPr lang="sl-SI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119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/>
          <a:lstStyle/>
          <a:p>
            <a:r>
              <a:rPr lang="sl-SI" b="1" dirty="0" smtClean="0"/>
              <a:t>MLAJŠI OTROCI</a:t>
            </a:r>
            <a:endParaRPr lang="sl-SI" b="1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206808" y="4217425"/>
            <a:ext cx="4132811" cy="900950"/>
          </a:xfrm>
          <a:solidFill>
            <a:srgbClr val="FFFF99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l-SI" dirty="0" smtClean="0"/>
              <a:t>Nenadne trebušne bolečine, glavoboli</a:t>
            </a:r>
          </a:p>
          <a:p>
            <a:pPr marL="0" indent="0">
              <a:buNone/>
            </a:pPr>
            <a:endParaRPr lang="sl-SI" dirty="0"/>
          </a:p>
        </p:txBody>
      </p:sp>
      <p:sp>
        <p:nvSpPr>
          <p:cNvPr id="5" name="Označba mesta vsebine 2"/>
          <p:cNvSpPr txBox="1">
            <a:spLocks/>
          </p:cNvSpPr>
          <p:nvPr/>
        </p:nvSpPr>
        <p:spPr>
          <a:xfrm>
            <a:off x="1216122" y="2355816"/>
            <a:ext cx="4132811" cy="537013"/>
          </a:xfrm>
          <a:prstGeom prst="rect">
            <a:avLst/>
          </a:prstGeom>
          <a:solidFill>
            <a:srgbClr val="FFFFCC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sl-SI" dirty="0" smtClean="0"/>
              <a:t>Večja razdražljivost, jok</a:t>
            </a:r>
            <a:endParaRPr lang="sl-SI" dirty="0"/>
          </a:p>
        </p:txBody>
      </p:sp>
      <p:sp>
        <p:nvSpPr>
          <p:cNvPr id="6" name="Označba mesta vsebine 2"/>
          <p:cNvSpPr txBox="1">
            <a:spLocks/>
          </p:cNvSpPr>
          <p:nvPr/>
        </p:nvSpPr>
        <p:spPr>
          <a:xfrm>
            <a:off x="6821977" y="3972257"/>
            <a:ext cx="4400205" cy="167675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sl-SI" dirty="0" smtClean="0"/>
              <a:t>Pojavi se vedenje, ki so ga že „prerasli“ (močenje postelje, spanje pri starših, sesanje palca…)</a:t>
            </a:r>
          </a:p>
          <a:p>
            <a:pPr marL="0" indent="0">
              <a:buNone/>
            </a:pPr>
            <a:endParaRPr lang="sl-SI" dirty="0"/>
          </a:p>
        </p:txBody>
      </p:sp>
      <p:sp>
        <p:nvSpPr>
          <p:cNvPr id="7" name="Označba mesta vsebine 2"/>
          <p:cNvSpPr txBox="1">
            <a:spLocks/>
          </p:cNvSpPr>
          <p:nvPr/>
        </p:nvSpPr>
        <p:spPr>
          <a:xfrm>
            <a:off x="6821978" y="2241590"/>
            <a:ext cx="4267200" cy="124975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sl-SI" dirty="0" smtClean="0"/>
              <a:t>Večja potreba po dotiku, objemu, strah pred ločitvijo od staršev</a:t>
            </a:r>
          </a:p>
          <a:p>
            <a:pPr marL="0" indent="0">
              <a:buNone/>
            </a:pPr>
            <a:endParaRPr lang="sl-SI" dirty="0"/>
          </a:p>
        </p:txBody>
      </p:sp>
      <p:sp>
        <p:nvSpPr>
          <p:cNvPr id="8" name="Označba mesta vsebine 2"/>
          <p:cNvSpPr txBox="1">
            <a:spLocks/>
          </p:cNvSpPr>
          <p:nvPr/>
        </p:nvSpPr>
        <p:spPr>
          <a:xfrm>
            <a:off x="1216122" y="3205569"/>
            <a:ext cx="4132811" cy="593812"/>
          </a:xfrm>
          <a:prstGeom prst="rect">
            <a:avLst/>
          </a:prstGeom>
          <a:solidFill>
            <a:srgbClr val="FFCC99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sl-SI" dirty="0" smtClean="0"/>
              <a:t>Težave s spanjem</a:t>
            </a:r>
          </a:p>
        </p:txBody>
      </p:sp>
      <p:pic>
        <p:nvPicPr>
          <p:cNvPr id="1026" name="Picture 2" descr="Rezultat iskanja slik za hugging child worry clipart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6043" b="84748" l="7308" r="94615">
                        <a14:foregroundMark x1="24923" y1="37626" x2="34846" y2="75971"/>
                        <a14:foregroundMark x1="24923" y1="72158" x2="38385" y2="72158"/>
                        <a14:foregroundMark x1="21385" y1="70000" x2="21385" y2="70000"/>
                        <a14:foregroundMark x1="21385" y1="70000" x2="17846" y2="74892"/>
                        <a14:foregroundMark x1="68231" y1="71079" x2="79385" y2="7107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339" t="27888" r="7513" b="15626"/>
          <a:stretch/>
        </p:blipFill>
        <p:spPr bwMode="auto">
          <a:xfrm>
            <a:off x="5348933" y="171150"/>
            <a:ext cx="2387446" cy="1713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Označba mesta vsebine 2"/>
          <p:cNvSpPr txBox="1">
            <a:spLocks/>
          </p:cNvSpPr>
          <p:nvPr/>
        </p:nvSpPr>
        <p:spPr>
          <a:xfrm>
            <a:off x="1206808" y="5545976"/>
            <a:ext cx="4132811" cy="780142"/>
          </a:xfrm>
          <a:prstGeom prst="rect">
            <a:avLst/>
          </a:prstGeom>
          <a:solidFill>
            <a:srgbClr val="FFDEBD"/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sl-SI" dirty="0" smtClean="0"/>
              <a:t>Agresivno vedenje ali zaprtost vase</a:t>
            </a:r>
          </a:p>
          <a:p>
            <a:pPr marL="0" indent="0">
              <a:buNone/>
            </a:pPr>
            <a:endParaRPr lang="sl-SI" dirty="0"/>
          </a:p>
        </p:txBody>
      </p:sp>
      <p:sp>
        <p:nvSpPr>
          <p:cNvPr id="11" name="Označba mesta vsebine 2"/>
          <p:cNvSpPr txBox="1">
            <a:spLocks/>
          </p:cNvSpPr>
          <p:nvPr/>
        </p:nvSpPr>
        <p:spPr>
          <a:xfrm>
            <a:off x="6821977" y="5908074"/>
            <a:ext cx="4400205" cy="742108"/>
          </a:xfrm>
          <a:prstGeom prst="rect">
            <a:avLst/>
          </a:prstGeom>
          <a:solidFill>
            <a:srgbClr val="FFFFCC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sl-SI" dirty="0" smtClean="0"/>
              <a:t>Pojav neracionalnih strahov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721489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84829" y="317815"/>
            <a:ext cx="10515600" cy="1325563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sl-SI" b="1" dirty="0" smtClean="0"/>
              <a:t>MLADOSTNIKI</a:t>
            </a:r>
            <a:endParaRPr lang="sl-SI" b="1" dirty="0"/>
          </a:p>
        </p:txBody>
      </p:sp>
      <p:sp>
        <p:nvSpPr>
          <p:cNvPr id="4" name="Pravokotnik 3"/>
          <p:cNvSpPr/>
          <p:nvPr/>
        </p:nvSpPr>
        <p:spPr>
          <a:xfrm>
            <a:off x="2035575" y="1773299"/>
            <a:ext cx="8797408" cy="523220"/>
          </a:xfrm>
          <a:prstGeom prst="rect">
            <a:avLst/>
          </a:prstGeom>
          <a:solidFill>
            <a:srgbClr val="CCFFCC"/>
          </a:solidFill>
        </p:spPr>
        <p:txBody>
          <a:bodyPr wrap="none">
            <a:spAutoFit/>
          </a:bodyPr>
          <a:lstStyle/>
          <a:p>
            <a:r>
              <a:rPr lang="sl-SI" sz="2800" dirty="0" smtClean="0"/>
              <a:t>Težave s pozornostjo in koncentracijo (v večji meri kot prej)</a:t>
            </a:r>
          </a:p>
        </p:txBody>
      </p:sp>
      <p:sp>
        <p:nvSpPr>
          <p:cNvPr id="5" name="Pravokotnik 4"/>
          <p:cNvSpPr/>
          <p:nvPr/>
        </p:nvSpPr>
        <p:spPr>
          <a:xfrm>
            <a:off x="1620941" y="3106939"/>
            <a:ext cx="8519320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sl-SI" sz="2800" dirty="0" smtClean="0"/>
              <a:t>Pretirana zaskrbljenost, žalost, jeza ali čustvena otopelost</a:t>
            </a:r>
          </a:p>
        </p:txBody>
      </p:sp>
      <p:sp>
        <p:nvSpPr>
          <p:cNvPr id="6" name="Pravokotnik 5"/>
          <p:cNvSpPr/>
          <p:nvPr/>
        </p:nvSpPr>
        <p:spPr>
          <a:xfrm>
            <a:off x="2392243" y="5958681"/>
            <a:ext cx="8018349" cy="523220"/>
          </a:xfrm>
          <a:prstGeom prst="rect">
            <a:avLst/>
          </a:prstGeom>
          <a:solidFill>
            <a:srgbClr val="81B4FF"/>
          </a:solidFill>
        </p:spPr>
        <p:txBody>
          <a:bodyPr wrap="none">
            <a:spAutoFit/>
          </a:bodyPr>
          <a:lstStyle/>
          <a:p>
            <a:r>
              <a:rPr lang="sl-SI" sz="2800" dirty="0" smtClean="0"/>
              <a:t>Razdražljivost, neprimerno vedenje, večja konfliktnost</a:t>
            </a:r>
          </a:p>
        </p:txBody>
      </p:sp>
      <p:sp>
        <p:nvSpPr>
          <p:cNvPr id="7" name="Pravokotnik 6"/>
          <p:cNvSpPr/>
          <p:nvPr/>
        </p:nvSpPr>
        <p:spPr>
          <a:xfrm>
            <a:off x="928220" y="3728575"/>
            <a:ext cx="9904763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sl-SI" sz="2800" dirty="0" smtClean="0"/>
              <a:t>Spremembe pri prehranjevanju (prenajedanje ali zavračanje hrane)</a:t>
            </a:r>
          </a:p>
        </p:txBody>
      </p:sp>
      <p:sp>
        <p:nvSpPr>
          <p:cNvPr id="8" name="Pravokotnik 7"/>
          <p:cNvSpPr/>
          <p:nvPr/>
        </p:nvSpPr>
        <p:spPr>
          <a:xfrm>
            <a:off x="3947300" y="2453798"/>
            <a:ext cx="4611006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sl-SI" sz="2800" dirty="0" smtClean="0"/>
              <a:t>Težave s spanjem, nočne more</a:t>
            </a:r>
          </a:p>
        </p:txBody>
      </p:sp>
      <p:sp>
        <p:nvSpPr>
          <p:cNvPr id="10" name="Pravokotnik 9"/>
          <p:cNvSpPr/>
          <p:nvPr/>
        </p:nvSpPr>
        <p:spPr>
          <a:xfrm>
            <a:off x="1550589" y="4483602"/>
            <a:ext cx="9090822" cy="523220"/>
          </a:xfrm>
          <a:prstGeom prst="rect">
            <a:avLst/>
          </a:prstGeom>
          <a:solidFill>
            <a:srgbClr val="CCFF99"/>
          </a:solidFill>
        </p:spPr>
        <p:txBody>
          <a:bodyPr wrap="none">
            <a:spAutoFit/>
          </a:bodyPr>
          <a:lstStyle/>
          <a:p>
            <a:r>
              <a:rPr lang="sl-SI" sz="2800" dirty="0" smtClean="0"/>
              <a:t>Izogibanje obveznostim in aktivnostim, ki so jih prej imeli radi</a:t>
            </a:r>
          </a:p>
        </p:txBody>
      </p:sp>
      <p:sp>
        <p:nvSpPr>
          <p:cNvPr id="11" name="Pravokotnik 10"/>
          <p:cNvSpPr/>
          <p:nvPr/>
        </p:nvSpPr>
        <p:spPr>
          <a:xfrm>
            <a:off x="1843727" y="5192136"/>
            <a:ext cx="8989256" cy="523220"/>
          </a:xfrm>
          <a:prstGeom prst="rect">
            <a:avLst/>
          </a:prstGeom>
          <a:solidFill>
            <a:srgbClr val="CCFFFF"/>
          </a:solidFill>
        </p:spPr>
        <p:txBody>
          <a:bodyPr wrap="none">
            <a:spAutoFit/>
          </a:bodyPr>
          <a:lstStyle/>
          <a:p>
            <a:r>
              <a:rPr lang="sl-SI" sz="2800" dirty="0" smtClean="0"/>
              <a:t>Nenadne bolečine v telesu, glavoboli, tiščanje v prsnem košu</a:t>
            </a:r>
          </a:p>
        </p:txBody>
      </p:sp>
    </p:spTree>
    <p:extLst>
      <p:ext uri="{BB962C8B-B14F-4D97-AF65-F5344CB8AC3E}">
        <p14:creationId xmlns:p14="http://schemas.microsoft.com/office/powerpoint/2010/main" val="4063806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solidFill>
            <a:srgbClr val="AFF779"/>
          </a:solidFill>
        </p:spPr>
        <p:txBody>
          <a:bodyPr/>
          <a:lstStyle/>
          <a:p>
            <a:r>
              <a:rPr lang="sl-SI" b="1" dirty="0" smtClean="0"/>
              <a:t>OTROCI S POSEBNIMI POTREBAMI</a:t>
            </a:r>
            <a:endParaRPr lang="sl-SI" b="1" dirty="0"/>
          </a:p>
        </p:txBody>
      </p:sp>
      <p:sp>
        <p:nvSpPr>
          <p:cNvPr id="4" name="Pravokotnik 3"/>
          <p:cNvSpPr/>
          <p:nvPr/>
        </p:nvSpPr>
        <p:spPr>
          <a:xfrm>
            <a:off x="838200" y="2976268"/>
            <a:ext cx="5733621" cy="523220"/>
          </a:xfrm>
          <a:prstGeom prst="rect">
            <a:avLst/>
          </a:prstGeom>
          <a:solidFill>
            <a:srgbClr val="CCFF99"/>
          </a:solidFill>
        </p:spPr>
        <p:txBody>
          <a:bodyPr wrap="none">
            <a:spAutoFit/>
          </a:bodyPr>
          <a:lstStyle/>
          <a:p>
            <a:r>
              <a:rPr lang="sl-SI" sz="2800" dirty="0" smtClean="0"/>
              <a:t>Močnejše reakcije na stresne dogodke</a:t>
            </a:r>
          </a:p>
        </p:txBody>
      </p:sp>
      <p:sp>
        <p:nvSpPr>
          <p:cNvPr id="5" name="Pravokotnik 4"/>
          <p:cNvSpPr/>
          <p:nvPr/>
        </p:nvSpPr>
        <p:spPr>
          <a:xfrm>
            <a:off x="838200" y="2183991"/>
            <a:ext cx="7076424" cy="523220"/>
          </a:xfrm>
          <a:prstGeom prst="rect">
            <a:avLst/>
          </a:prstGeom>
          <a:solidFill>
            <a:srgbClr val="DEFFBD"/>
          </a:solidFill>
        </p:spPr>
        <p:txBody>
          <a:bodyPr wrap="none">
            <a:spAutoFit/>
          </a:bodyPr>
          <a:lstStyle/>
          <a:p>
            <a:r>
              <a:rPr lang="sl-SI" sz="2800" dirty="0" smtClean="0"/>
              <a:t>Intenzivnejši občutki in manj kontrole nad njimi</a:t>
            </a:r>
          </a:p>
        </p:txBody>
      </p:sp>
      <p:sp>
        <p:nvSpPr>
          <p:cNvPr id="6" name="Oblak 5"/>
          <p:cNvSpPr/>
          <p:nvPr/>
        </p:nvSpPr>
        <p:spPr>
          <a:xfrm>
            <a:off x="2629468" y="3635542"/>
            <a:ext cx="7455238" cy="3089455"/>
          </a:xfrm>
          <a:prstGeom prst="cloud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dirty="0" smtClean="0">
                <a:solidFill>
                  <a:schemeClr val="tx1"/>
                </a:solidFill>
              </a:rPr>
              <a:t>Potrebujejo dodatno pozornost in skrb, več pogovorov, razlag, telesnega stika in tolažbe s strani odraslih.</a:t>
            </a:r>
          </a:p>
        </p:txBody>
      </p:sp>
    </p:spTree>
    <p:extLst>
      <p:ext uri="{BB962C8B-B14F-4D97-AF65-F5344CB8AC3E}">
        <p14:creationId xmlns:p14="http://schemas.microsoft.com/office/powerpoint/2010/main" val="28852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20338" y="1496292"/>
            <a:ext cx="9768839" cy="3990108"/>
          </a:xfrm>
          <a:solidFill>
            <a:srgbClr val="FFFF99"/>
          </a:solidFill>
        </p:spPr>
        <p:txBody>
          <a:bodyPr>
            <a:normAutofit/>
          </a:bodyPr>
          <a:lstStyle/>
          <a:p>
            <a:pPr algn="ctr"/>
            <a:r>
              <a:rPr lang="sl-SI" dirty="0" smtClean="0"/>
              <a:t>Vsa močna negativna čustva, ki jih otrok občuti, ga lahko preplavijo, zato je </a:t>
            </a:r>
            <a:r>
              <a:rPr lang="sl-SI" b="1" dirty="0" smtClean="0"/>
              <a:t>pomembno, da se z otrokom odkrito pogovarjamo in sami ostanemo umirjeni.</a:t>
            </a:r>
            <a:endParaRPr lang="sl-SI" b="1" dirty="0"/>
          </a:p>
        </p:txBody>
      </p:sp>
    </p:spTree>
    <p:extLst>
      <p:ext uri="{BB962C8B-B14F-4D97-AF65-F5344CB8AC3E}">
        <p14:creationId xmlns:p14="http://schemas.microsoft.com/office/powerpoint/2010/main" val="3285080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Viri</a:t>
            </a:r>
            <a:endParaRPr lang="sl-SI" dirty="0"/>
          </a:p>
        </p:txBody>
      </p:sp>
      <p:sp>
        <p:nvSpPr>
          <p:cNvPr id="4" name="Označba mesta vsebin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000" dirty="0" err="1"/>
              <a:t>Baggerly</a:t>
            </a:r>
            <a:r>
              <a:rPr lang="sl-SI" sz="2000" dirty="0"/>
              <a:t>, J. in </a:t>
            </a:r>
            <a:r>
              <a:rPr lang="sl-SI" sz="2000" dirty="0" err="1"/>
              <a:t>Exum</a:t>
            </a:r>
            <a:r>
              <a:rPr lang="sl-SI" sz="2000" dirty="0"/>
              <a:t>, H. A. (2008), </a:t>
            </a:r>
            <a:r>
              <a:rPr lang="sl-SI" sz="2000" dirty="0" err="1"/>
              <a:t>Counseling</a:t>
            </a:r>
            <a:r>
              <a:rPr lang="sl-SI" sz="2000" dirty="0"/>
              <a:t> </a:t>
            </a:r>
            <a:r>
              <a:rPr lang="sl-SI" sz="2000" dirty="0" err="1"/>
              <a:t>children</a:t>
            </a:r>
            <a:r>
              <a:rPr lang="sl-SI" sz="2000" dirty="0"/>
              <a:t> </a:t>
            </a:r>
            <a:r>
              <a:rPr lang="sl-SI" sz="2000" dirty="0" err="1"/>
              <a:t>after</a:t>
            </a:r>
            <a:r>
              <a:rPr lang="sl-SI" sz="2000" dirty="0"/>
              <a:t> </a:t>
            </a:r>
            <a:r>
              <a:rPr lang="sl-SI" sz="2000" dirty="0" err="1"/>
              <a:t>natural</a:t>
            </a:r>
            <a:r>
              <a:rPr lang="sl-SI" sz="2000" dirty="0"/>
              <a:t> </a:t>
            </a:r>
            <a:r>
              <a:rPr lang="sl-SI" sz="2000" dirty="0" err="1"/>
              <a:t>disasters</a:t>
            </a:r>
            <a:r>
              <a:rPr lang="sl-SI" sz="2000" dirty="0"/>
              <a:t>: </a:t>
            </a:r>
            <a:r>
              <a:rPr lang="sl-SI" sz="2000" dirty="0" err="1"/>
              <a:t>Guidance</a:t>
            </a:r>
            <a:r>
              <a:rPr lang="sl-SI" sz="2000" dirty="0"/>
              <a:t> </a:t>
            </a:r>
            <a:r>
              <a:rPr lang="sl-SI" sz="2000" dirty="0" err="1"/>
              <a:t>for</a:t>
            </a:r>
            <a:r>
              <a:rPr lang="sl-SI" sz="2000" dirty="0"/>
              <a:t> </a:t>
            </a:r>
            <a:r>
              <a:rPr lang="sl-SI" sz="2000" dirty="0" err="1"/>
              <a:t>family</a:t>
            </a:r>
            <a:r>
              <a:rPr lang="sl-SI" sz="2000" dirty="0"/>
              <a:t> </a:t>
            </a:r>
            <a:r>
              <a:rPr lang="sl-SI" sz="2000" dirty="0" err="1"/>
              <a:t>therapists</a:t>
            </a:r>
            <a:r>
              <a:rPr lang="sl-SI" sz="2000" dirty="0"/>
              <a:t>. </a:t>
            </a:r>
            <a:r>
              <a:rPr lang="sl-SI" sz="2000" i="1" dirty="0" err="1"/>
              <a:t>The</a:t>
            </a:r>
            <a:r>
              <a:rPr lang="sl-SI" sz="2000" i="1" dirty="0"/>
              <a:t> </a:t>
            </a:r>
            <a:r>
              <a:rPr lang="sl-SI" sz="2000" i="1" dirty="0" err="1"/>
              <a:t>American</a:t>
            </a:r>
            <a:r>
              <a:rPr lang="sl-SI" sz="2000" i="1" dirty="0"/>
              <a:t> </a:t>
            </a:r>
            <a:r>
              <a:rPr lang="sl-SI" sz="2000" i="1" dirty="0" err="1"/>
              <a:t>Journal</a:t>
            </a:r>
            <a:r>
              <a:rPr lang="sl-SI" sz="2000" i="1" dirty="0"/>
              <a:t> </a:t>
            </a:r>
            <a:r>
              <a:rPr lang="sl-SI" sz="2000" i="1" dirty="0" err="1"/>
              <a:t>of</a:t>
            </a:r>
            <a:r>
              <a:rPr lang="sl-SI" sz="2000" i="1" dirty="0"/>
              <a:t> </a:t>
            </a:r>
            <a:r>
              <a:rPr lang="sl-SI" sz="2000" i="1" dirty="0" err="1"/>
              <a:t>Family</a:t>
            </a:r>
            <a:r>
              <a:rPr lang="sl-SI" sz="2000" i="1" dirty="0"/>
              <a:t> </a:t>
            </a:r>
            <a:r>
              <a:rPr lang="sl-SI" sz="2000" i="1" dirty="0" err="1"/>
              <a:t>Therapy</a:t>
            </a:r>
            <a:r>
              <a:rPr lang="sl-SI" sz="2000" i="1" dirty="0"/>
              <a:t>; 36</a:t>
            </a:r>
            <a:r>
              <a:rPr lang="sl-SI" sz="2000" dirty="0"/>
              <a:t>.</a:t>
            </a:r>
          </a:p>
          <a:p>
            <a:r>
              <a:rPr lang="sl-SI" sz="2000" dirty="0" err="1" smtClean="0"/>
              <a:t>Centers</a:t>
            </a:r>
            <a:r>
              <a:rPr lang="sl-SI" sz="2000" dirty="0" smtClean="0"/>
              <a:t> </a:t>
            </a:r>
            <a:r>
              <a:rPr lang="sl-SI" sz="2000" dirty="0" err="1" smtClean="0"/>
              <a:t>for</a:t>
            </a:r>
            <a:r>
              <a:rPr lang="sl-SI" sz="2000" dirty="0" smtClean="0"/>
              <a:t> </a:t>
            </a:r>
            <a:r>
              <a:rPr lang="sl-SI" sz="2000" dirty="0" err="1" smtClean="0"/>
              <a:t>Disease</a:t>
            </a:r>
            <a:r>
              <a:rPr lang="sl-SI" sz="2000" dirty="0" smtClean="0"/>
              <a:t> </a:t>
            </a:r>
            <a:r>
              <a:rPr lang="sl-SI" sz="2000" dirty="0" err="1" smtClean="0"/>
              <a:t>Control</a:t>
            </a:r>
            <a:r>
              <a:rPr lang="sl-SI" sz="2000" dirty="0" smtClean="0"/>
              <a:t> </a:t>
            </a:r>
            <a:r>
              <a:rPr lang="sl-SI" sz="2000" dirty="0" err="1" smtClean="0"/>
              <a:t>and</a:t>
            </a:r>
            <a:r>
              <a:rPr lang="sl-SI" sz="2000" dirty="0" smtClean="0"/>
              <a:t> </a:t>
            </a:r>
            <a:r>
              <a:rPr lang="sl-SI" sz="2000" dirty="0" err="1" smtClean="0"/>
              <a:t>Prevention</a:t>
            </a:r>
            <a:r>
              <a:rPr lang="sl-SI" sz="2000" dirty="0"/>
              <a:t> </a:t>
            </a:r>
            <a:r>
              <a:rPr lang="sl-SI" sz="2000" dirty="0" smtClean="0"/>
              <a:t>(2019): Pridobljeno s: </a:t>
            </a:r>
            <a:r>
              <a:rPr lang="sl-SI" sz="2000" dirty="0" smtClean="0">
                <a:hlinkClick r:id="rId2"/>
              </a:rPr>
              <a:t>https://www.cdc.gov/coronavirus/2019-ncov/prepare/managing-stress-anxiety.html</a:t>
            </a:r>
            <a:endParaRPr lang="sl-SI" sz="2000" dirty="0" smtClean="0"/>
          </a:p>
          <a:p>
            <a:r>
              <a:rPr lang="sl-SI" sz="2000" dirty="0" err="1" smtClean="0"/>
              <a:t>Kousky</a:t>
            </a:r>
            <a:r>
              <a:rPr lang="sl-SI" sz="2000" dirty="0" smtClean="0"/>
              <a:t>, C. (2016). </a:t>
            </a:r>
            <a:r>
              <a:rPr lang="sl-SI" sz="2000" dirty="0" err="1" smtClean="0"/>
              <a:t>Impacts</a:t>
            </a:r>
            <a:r>
              <a:rPr lang="sl-SI" sz="2000" dirty="0" smtClean="0"/>
              <a:t> </a:t>
            </a:r>
            <a:r>
              <a:rPr lang="sl-SI" sz="2000" dirty="0" err="1" smtClean="0"/>
              <a:t>of</a:t>
            </a:r>
            <a:r>
              <a:rPr lang="sl-SI" sz="2000" dirty="0" smtClean="0"/>
              <a:t> </a:t>
            </a:r>
            <a:r>
              <a:rPr lang="sl-SI" sz="2000" dirty="0" err="1" smtClean="0"/>
              <a:t>natural</a:t>
            </a:r>
            <a:r>
              <a:rPr lang="sl-SI" sz="2000" dirty="0" smtClean="0"/>
              <a:t> </a:t>
            </a:r>
            <a:r>
              <a:rPr lang="sl-SI" sz="2000" dirty="0" err="1" smtClean="0"/>
              <a:t>disasters</a:t>
            </a:r>
            <a:r>
              <a:rPr lang="sl-SI" sz="2000" dirty="0" smtClean="0"/>
              <a:t> on </a:t>
            </a:r>
            <a:r>
              <a:rPr lang="sl-SI" sz="2000" dirty="0" err="1" smtClean="0"/>
              <a:t>children</a:t>
            </a:r>
            <a:r>
              <a:rPr lang="sl-SI" sz="2000" dirty="0" smtClean="0"/>
              <a:t>. </a:t>
            </a:r>
            <a:r>
              <a:rPr lang="sl-SI" sz="2000" i="1" dirty="0" err="1" smtClean="0"/>
              <a:t>The</a:t>
            </a:r>
            <a:r>
              <a:rPr lang="sl-SI" sz="2000" i="1" dirty="0" smtClean="0"/>
              <a:t> Future </a:t>
            </a:r>
            <a:r>
              <a:rPr lang="sl-SI" sz="2000" i="1" dirty="0" err="1" smtClean="0"/>
              <a:t>of</a:t>
            </a:r>
            <a:r>
              <a:rPr lang="sl-SI" sz="2000" i="1" dirty="0" smtClean="0"/>
              <a:t> </a:t>
            </a:r>
            <a:r>
              <a:rPr lang="sl-SI" sz="2000" i="1" dirty="0" err="1" smtClean="0"/>
              <a:t>Children</a:t>
            </a:r>
            <a:r>
              <a:rPr lang="sl-SI" sz="2000" i="1" dirty="0" smtClean="0"/>
              <a:t>, 26.</a:t>
            </a:r>
          </a:p>
          <a:p>
            <a:pPr marL="0" indent="0">
              <a:buNone/>
            </a:pPr>
            <a:endParaRPr lang="sl-SI" sz="2000" dirty="0"/>
          </a:p>
        </p:txBody>
      </p:sp>
    </p:spTree>
    <p:extLst>
      <p:ext uri="{BB962C8B-B14F-4D97-AF65-F5344CB8AC3E}">
        <p14:creationId xmlns:p14="http://schemas.microsoft.com/office/powerpoint/2010/main" val="1640488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</TotalTime>
  <Words>298</Words>
  <Application>Microsoft Office PowerPoint</Application>
  <PresentationFormat>Širokozaslonsko</PresentationFormat>
  <Paragraphs>32</Paragraphs>
  <Slides>7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Officeova tema</vt:lpstr>
      <vt:lpstr>Moj otrok in tesnoba:  Na kaj moram biti pozoren?</vt:lpstr>
      <vt:lpstr>PowerPointova predstavitev</vt:lpstr>
      <vt:lpstr>MLAJŠI OTROCI</vt:lpstr>
      <vt:lpstr>MLADOSTNIKI</vt:lpstr>
      <vt:lpstr>OTROCI S POSEBNIMI POTREBAMI</vt:lpstr>
      <vt:lpstr>Vsa močna negativna čustva, ki jih otrok občuti, ga lahko preplavijo, zato je pomembno, da se z otrokom odkrito pogovarjamo in sami ostanemo umirjeni.</vt:lpstr>
      <vt:lpstr>Viri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KAKO LAHKO POMAGAM SVOJEMU OTROKU?</dc:title>
  <dc:creator>Uporabnik sistema Windows</dc:creator>
  <cp:lastModifiedBy>Uporabnik sistema Windows</cp:lastModifiedBy>
  <cp:revision>17</cp:revision>
  <dcterms:created xsi:type="dcterms:W3CDTF">2020-03-26T16:35:32Z</dcterms:created>
  <dcterms:modified xsi:type="dcterms:W3CDTF">2020-04-01T11:22:46Z</dcterms:modified>
</cp:coreProperties>
</file>